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Erica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431ce83b-9604-4fcc-83c6-ff7e48604b3f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971" y="38945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446027" y="174983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7978482" y="1579722"/>
            <a:ext cx="28895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547285" y="1781318"/>
            <a:ext cx="5799289" cy="391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Dječak je pisao pismo  i pio čaj od lipe. Znatiželjni vjetar odnio je pismo dječaka. Spustio ga je u dvorište susjeda Marka. On je vidio  zabrinutog dječaka te mu vratio pismo.  Dječak se od sreće nasmijao i ponudio susjeda čajem od lipinih cvjetova.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22"/>
          <p:cNvCxnSpPr/>
          <p:nvPr/>
        </p:nvCxnSpPr>
        <p:spPr>
          <a:xfrm rot="10800000" flipH="1">
            <a:off x="918529" y="2293269"/>
            <a:ext cx="822348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22"/>
          <p:cNvCxnSpPr/>
          <p:nvPr/>
        </p:nvCxnSpPr>
        <p:spPr>
          <a:xfrm>
            <a:off x="3004194" y="2293269"/>
            <a:ext cx="8337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22"/>
          <p:cNvCxnSpPr/>
          <p:nvPr/>
        </p:nvCxnSpPr>
        <p:spPr>
          <a:xfrm>
            <a:off x="4748366" y="2293269"/>
            <a:ext cx="47426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22"/>
          <p:cNvCxnSpPr/>
          <p:nvPr/>
        </p:nvCxnSpPr>
        <p:spPr>
          <a:xfrm>
            <a:off x="4254876" y="2836987"/>
            <a:ext cx="837421" cy="48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2"/>
          <p:cNvCxnSpPr/>
          <p:nvPr/>
        </p:nvCxnSpPr>
        <p:spPr>
          <a:xfrm rot="10800000" flipH="1">
            <a:off x="2800184" y="3928899"/>
            <a:ext cx="958705" cy="455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2"/>
          <p:cNvCxnSpPr/>
          <p:nvPr/>
        </p:nvCxnSpPr>
        <p:spPr>
          <a:xfrm>
            <a:off x="5373813" y="3942242"/>
            <a:ext cx="8337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2"/>
          <p:cNvCxnSpPr/>
          <p:nvPr/>
        </p:nvCxnSpPr>
        <p:spPr>
          <a:xfrm rot="10800000" flipH="1">
            <a:off x="5244699" y="2844667"/>
            <a:ext cx="962832" cy="5891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22"/>
          <p:cNvCxnSpPr/>
          <p:nvPr/>
        </p:nvCxnSpPr>
        <p:spPr>
          <a:xfrm>
            <a:off x="3641485" y="3397711"/>
            <a:ext cx="88447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22"/>
          <p:cNvCxnSpPr/>
          <p:nvPr/>
        </p:nvCxnSpPr>
        <p:spPr>
          <a:xfrm>
            <a:off x="4614154" y="3397711"/>
            <a:ext cx="83371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22"/>
          <p:cNvCxnSpPr/>
          <p:nvPr/>
        </p:nvCxnSpPr>
        <p:spPr>
          <a:xfrm>
            <a:off x="5679142" y="2287504"/>
            <a:ext cx="528389" cy="1365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22"/>
          <p:cNvCxnSpPr/>
          <p:nvPr/>
        </p:nvCxnSpPr>
        <p:spPr>
          <a:xfrm>
            <a:off x="2553602" y="3397711"/>
            <a:ext cx="989698" cy="491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22"/>
          <p:cNvCxnSpPr/>
          <p:nvPr/>
        </p:nvCxnSpPr>
        <p:spPr>
          <a:xfrm>
            <a:off x="2105639" y="2844667"/>
            <a:ext cx="694545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22"/>
          <p:cNvCxnSpPr/>
          <p:nvPr/>
        </p:nvCxnSpPr>
        <p:spPr>
          <a:xfrm rot="10800000" flipH="1">
            <a:off x="650632" y="5032921"/>
            <a:ext cx="932329" cy="29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22"/>
          <p:cNvCxnSpPr/>
          <p:nvPr/>
        </p:nvCxnSpPr>
        <p:spPr>
          <a:xfrm>
            <a:off x="3641485" y="5033341"/>
            <a:ext cx="110688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22"/>
          <p:cNvCxnSpPr/>
          <p:nvPr/>
        </p:nvCxnSpPr>
        <p:spPr>
          <a:xfrm>
            <a:off x="2708031" y="4478948"/>
            <a:ext cx="713022" cy="1349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22"/>
          <p:cNvCxnSpPr/>
          <p:nvPr/>
        </p:nvCxnSpPr>
        <p:spPr>
          <a:xfrm>
            <a:off x="650632" y="4478947"/>
            <a:ext cx="833718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22"/>
          <p:cNvSpPr txBox="1"/>
          <p:nvPr/>
        </p:nvSpPr>
        <p:spPr>
          <a:xfrm>
            <a:off x="8102251" y="2327070"/>
            <a:ext cx="31285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sljedećem tekstu plavom bojom označi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nominativ,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crvenom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zelenom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8" name="Google Shape;268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9" name="Google Shape;26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6666" y="366683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1" name="Google Shape;271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2" name="Google Shape;272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7" name="Google Shape;277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8" name="Google Shape;278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9" name="Google Shape;279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80" name="Google Shape;280;p23"/>
          <p:cNvSpPr txBox="1"/>
          <p:nvPr/>
        </p:nvSpPr>
        <p:spPr>
          <a:xfrm>
            <a:off x="1835475" y="1133981"/>
            <a:ext cx="15195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tekstu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Brodogradnja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genitive. 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1780263" y="2589613"/>
            <a:ext cx="16405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audiosažetke o genitivu i njegovoj uporabi.</a:t>
            </a:r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1745206" y="3925071"/>
            <a:ext cx="18962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nastavne jedinice i uz igru otkrivaj padeže.</a:t>
            </a:r>
            <a:endParaRPr/>
          </a:p>
        </p:txBody>
      </p:sp>
      <p:sp>
        <p:nvSpPr>
          <p:cNvPr id="283" name="Google Shape;283;p23"/>
          <p:cNvSpPr txBox="1"/>
          <p:nvPr/>
        </p:nvSpPr>
        <p:spPr>
          <a:xfrm>
            <a:off x="4944168" y="1027825"/>
            <a:ext cx="15813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nastavnih listića kreni u avanturu ponavljanja genitiva. </a:t>
            </a:r>
            <a:endParaRPr/>
          </a:p>
        </p:txBody>
      </p:sp>
      <p:sp>
        <p:nvSpPr>
          <p:cNvPr id="284" name="Google Shape;284;p23"/>
          <p:cNvSpPr txBox="1"/>
          <p:nvPr/>
        </p:nvSpPr>
        <p:spPr>
          <a:xfrm>
            <a:off x="4944169" y="2751103"/>
            <a:ext cx="191802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poznavanje genitiva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610823" y="1865014"/>
            <a:ext cx="25979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Genitiv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2298" y="4568672"/>
            <a:ext cx="1705826" cy="1845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73503" y="1443443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t="1048" r="2051" b="486"/>
          <a:stretch/>
        </p:blipFill>
        <p:spPr>
          <a:xfrm rot="-202959">
            <a:off x="917027" y="688992"/>
            <a:ext cx="4134391" cy="560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511438" y="2076196"/>
            <a:ext cx="347521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sklonidba ili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deklinacija?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</a:t>
            </a:r>
            <a:r>
              <a:rPr lang="hr-HR" sz="2400" dirty="0">
                <a:ea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nazivi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padeža</a:t>
            </a:r>
            <a:r>
              <a:rPr lang="hr-HR" sz="2400" dirty="0">
                <a:ea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su padežna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pitanja? Na koja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 odgovaraju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 i akuzativ?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802" y="524467"/>
            <a:ext cx="5008941" cy="53498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138313" y="1507756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 r="1537"/>
          <a:stretch/>
        </p:blipFill>
        <p:spPr>
          <a:xfrm>
            <a:off x="2149284" y="1052752"/>
            <a:ext cx="4263892" cy="502939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459164" y="2164585"/>
            <a:ext cx="3337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tekstu dvije imenice u nominativu i akuzativu.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7459164" y="3386546"/>
            <a:ext cx="31957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 padežno pitanje za istaknute imenice.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255988" y="3255802"/>
            <a:ext cx="14834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Koga ili što?</a:t>
            </a:r>
            <a:endParaRPr sz="2400" dirty="0"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451678">
            <a:off x="279302" y="4050830"/>
            <a:ext cx="1124958" cy="104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103296" y="4387354"/>
            <a:ext cx="1055220" cy="12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ruku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stablo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312433" y="1034241"/>
            <a:ext cx="1593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Tko ili što?</a:t>
            </a:r>
            <a:endParaRPr sz="2400" dirty="0"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451678">
            <a:off x="544754" y="1358960"/>
            <a:ext cx="1085546" cy="10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329174" y="2123826"/>
            <a:ext cx="1363886" cy="12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olitva</a:t>
            </a:r>
            <a:endParaRPr lang="hr-HR" sz="2400" dirty="0">
              <a:ea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toplina</a:t>
            </a:r>
            <a:endParaRPr sz="24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5613633" y="934338"/>
            <a:ext cx="16136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Koga ili čega?</a:t>
            </a:r>
            <a:endParaRPr sz="2400" dirty="0"/>
          </a:p>
        </p:txBody>
      </p:sp>
      <p:sp>
        <p:nvSpPr>
          <p:cNvPr id="128" name="Google Shape;128;p16"/>
          <p:cNvSpPr txBox="1"/>
          <p:nvPr/>
        </p:nvSpPr>
        <p:spPr>
          <a:xfrm>
            <a:off x="7756991" y="4312534"/>
            <a:ext cx="30392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su riječi 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genitivu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105" y="305852"/>
            <a:ext cx="5164370" cy="53635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7" name="Google Shape;137;p17"/>
          <p:cNvSpPr txBox="1"/>
          <p:nvPr/>
        </p:nvSpPr>
        <p:spPr>
          <a:xfrm>
            <a:off x="7888274" y="118150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7065997" y="1956356"/>
            <a:ext cx="30155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GENITIV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padežno pitanje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298177" y="630367"/>
            <a:ext cx="5392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 padežna pitanja kako bi dobio/dobila odgovor istaknutu imenicu.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66255" y="1558747"/>
            <a:ext cx="486335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Molitva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čovjeka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oplemenjuje.</a:t>
            </a:r>
            <a:endParaRPr sz="2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sam toplina tvog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ognjišta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sam drvo tvoje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kolijevke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4928710" y="1879821"/>
            <a:ext cx="12909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Koga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4845243" y="2541455"/>
            <a:ext cx="1062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Čega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4805072" y="3264628"/>
            <a:ext cx="1102489" cy="4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Čega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3671" y="3767992"/>
            <a:ext cx="1871020" cy="185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2375499" y="4524392"/>
            <a:ext cx="15386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3050024" y="5590388"/>
            <a:ext cx="44512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Koga?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živo),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Čega?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neživo)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726482" y="2694339"/>
            <a:ext cx="4703518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Koga?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živo),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Čega?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neživo)</a:t>
            </a:r>
            <a:endParaRPr sz="24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pomoćna riječ -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216" y="1069971"/>
            <a:ext cx="5001247" cy="48729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8973" y="4370818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8667620" y="164234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26886" y="4409667"/>
            <a:ext cx="22454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doma-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domov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2770127" y="4489299"/>
            <a:ext cx="19113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šum-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šum-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4930311" y="4489299"/>
            <a:ext cx="22589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ognjišt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ognjišt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ā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8667620" y="2402461"/>
            <a:ext cx="17592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NASTAVCI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214657" y="1239120"/>
            <a:ext cx="38233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Vidjeli su da nema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dječaka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Ugledali su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dječaka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kraju staze. </a:t>
            </a:r>
            <a:endParaRPr sz="240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4092876" y="1421809"/>
            <a:ext cx="30029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Koga?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Čega?   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4095464" y="1994469"/>
            <a:ext cx="331468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Koga?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Što?     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951598" y="474620"/>
            <a:ext cx="641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je padežu imenica 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dječaka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sljedećim primjerima. Što zapažaš?</a:t>
            </a:r>
            <a:endParaRPr sz="2400" b="1"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423919" y="3199163"/>
            <a:ext cx="6170845" cy="4584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nastavci u genitivu za sva tri roda i oba broja</a:t>
            </a:r>
            <a:endParaRPr sz="2400" dirty="0"/>
          </a:p>
        </p:txBody>
      </p:sp>
      <p:sp>
        <p:nvSpPr>
          <p:cNvPr id="169" name="Google Shape;169;p18"/>
          <p:cNvSpPr txBox="1"/>
          <p:nvPr/>
        </p:nvSpPr>
        <p:spPr>
          <a:xfrm>
            <a:off x="253133" y="3845095"/>
            <a:ext cx="67780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muški rod                   ženski rod                srednji rod</a:t>
            </a:r>
            <a:endParaRPr sz="240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3071148" y="652325"/>
            <a:ext cx="47213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ostale nastavke u genitivu.</a:t>
            </a:r>
            <a:endParaRPr sz="2400" b="1" dirty="0"/>
          </a:p>
        </p:txBody>
      </p:sp>
      <p:sp>
        <p:nvSpPr>
          <p:cNvPr id="171" name="Google Shape;171;p18"/>
          <p:cNvSpPr txBox="1"/>
          <p:nvPr/>
        </p:nvSpPr>
        <p:spPr>
          <a:xfrm>
            <a:off x="7914746" y="2968874"/>
            <a:ext cx="330695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Genitiv i akuzativ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imaju jednake oblike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imenica koje imenuju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živa bića muškoga roda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829" y="3302999"/>
            <a:ext cx="3012932" cy="273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099" y="51784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8229233" y="159912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8145543" y="2300541"/>
            <a:ext cx="2717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prijedlozi</a:t>
            </a:r>
            <a:endParaRPr sz="2400"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1313099" y="726930"/>
            <a:ext cx="67986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 li genitiv biti bez prijedloga? Uz koje se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prijedloge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upotrebljava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genitiv?</a:t>
            </a:r>
            <a:endParaRPr sz="2400" dirty="0"/>
          </a:p>
        </p:txBody>
      </p:sp>
      <p:sp>
        <p:nvSpPr>
          <p:cNvPr id="185" name="Google Shape;185;p19"/>
          <p:cNvSpPr txBox="1"/>
          <p:nvPr/>
        </p:nvSpPr>
        <p:spPr>
          <a:xfrm>
            <a:off x="318276" y="1658034"/>
            <a:ext cx="60169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Šuma je prijateljski hlad i štit 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vreline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Pokraj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kuće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raste stablo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lipe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Najbolji je čaj 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lipe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šećera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617936" y="4178782"/>
            <a:ext cx="2233749" cy="1424176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705698" y="4318360"/>
            <a:ext cx="22724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prijedlozi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od, do, radi, zbog, pokraj, bez…</a:t>
            </a:r>
            <a:endParaRPr sz="2400"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7502654" y="2949271"/>
            <a:ext cx="38425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Genitiv može biti bez prijedloga i s prijedlozima.</a:t>
            </a:r>
            <a:endParaRPr sz="2400" dirty="0"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978674">
            <a:off x="5381897" y="3498924"/>
            <a:ext cx="2591971" cy="240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7446" y="835710"/>
            <a:ext cx="4839931" cy="47801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9" name="Google Shape;199;p20"/>
          <p:cNvSpPr txBox="1"/>
          <p:nvPr/>
        </p:nvSpPr>
        <p:spPr>
          <a:xfrm>
            <a:off x="7202708" y="1544374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1616662" y="440302"/>
            <a:ext cx="67220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Izgovori istaknuti suglasnički skup u prvome stupcu, zatim u drugom. Koji je izgovor lakši? Zašto?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494023" y="1360268"/>
            <a:ext cx="47554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2400" dirty="0"/>
          </a:p>
        </p:txBody>
      </p:sp>
      <p:sp>
        <p:nvSpPr>
          <p:cNvPr id="204" name="Google Shape;204;p20"/>
          <p:cNvSpPr txBox="1"/>
          <p:nvPr/>
        </p:nvSpPr>
        <p:spPr>
          <a:xfrm>
            <a:off x="1338632" y="4350642"/>
            <a:ext cx="608698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sestra 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</a:t>
            </a:r>
            <a:r>
              <a:rPr lang="hr-HR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/sestra/sestri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biljka 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</a:t>
            </a:r>
            <a:r>
              <a:rPr lang="hr-HR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/biljka/biljki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himna G.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himn</a:t>
            </a:r>
            <a:r>
              <a:rPr lang="hr-HR" sz="2400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/himni</a:t>
            </a:r>
            <a:endParaRPr sz="2400" dirty="0"/>
          </a:p>
        </p:txBody>
      </p:sp>
      <p:sp>
        <p:nvSpPr>
          <p:cNvPr id="205" name="Google Shape;205;p20"/>
          <p:cNvSpPr txBox="1"/>
          <p:nvPr/>
        </p:nvSpPr>
        <p:spPr>
          <a:xfrm>
            <a:off x="665241" y="3656236"/>
            <a:ext cx="57925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 </a:t>
            </a:r>
            <a:r>
              <a:rPr lang="hr-HR" sz="23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nekim se oblicima određene riječi pojavljuje, a u nekima gubi.</a:t>
            </a:r>
            <a:endParaRPr sz="2300" i="1" dirty="0"/>
          </a:p>
        </p:txBody>
      </p:sp>
      <p:sp>
        <p:nvSpPr>
          <p:cNvPr id="206" name="Google Shape;206;p20"/>
          <p:cNvSpPr txBox="1"/>
          <p:nvPr/>
        </p:nvSpPr>
        <p:spPr>
          <a:xfrm>
            <a:off x="7356564" y="2439223"/>
            <a:ext cx="38073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postoji više oblika za genitiv množine imenica, svi su oblici točni, ali prednost ima oblik s nastavkom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dodanim glasom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-a.</a:t>
            </a:r>
            <a:endParaRPr sz="2400" dirty="0"/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86181">
            <a:off x="5879782" y="3881420"/>
            <a:ext cx="2317854" cy="21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8384" y="656193"/>
            <a:ext cx="5306005" cy="51426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6" name="Google Shape;216;p21"/>
          <p:cNvSpPr txBox="1"/>
          <p:nvPr/>
        </p:nvSpPr>
        <p:spPr>
          <a:xfrm>
            <a:off x="7178270" y="1630009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7167933" y="2393832"/>
            <a:ext cx="38156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PRIJEDLOGA 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UZ GENITIV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1141961" y="778908"/>
            <a:ext cx="52588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Označi koji je točan, a koji netočan znakovima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√.</a:t>
            </a:r>
            <a:endParaRPr sz="24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633167" y="1886364"/>
            <a:ext cx="4773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je bilježnica od moje prijateljice.</a:t>
            </a:r>
            <a:endParaRPr sz="240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633167" y="2516079"/>
            <a:ext cx="45988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je bilježnica moje prijateljice.</a:t>
            </a:r>
            <a:endParaRPr sz="2400"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625652" y="3105677"/>
            <a:ext cx="4343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je roman od Mire Gavrana.</a:t>
            </a:r>
            <a:endParaRPr sz="2400" dirty="0"/>
          </a:p>
        </p:txBody>
      </p:sp>
      <p:sp>
        <p:nvSpPr>
          <p:cNvPr id="224" name="Google Shape;224;p21"/>
          <p:cNvSpPr txBox="1"/>
          <p:nvPr/>
        </p:nvSpPr>
        <p:spPr>
          <a:xfrm>
            <a:off x="667445" y="3681165"/>
            <a:ext cx="47394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je roman Mire Gavrana.</a:t>
            </a:r>
            <a:endParaRPr sz="2400" dirty="0"/>
          </a:p>
        </p:txBody>
      </p:sp>
      <p:sp>
        <p:nvSpPr>
          <p:cNvPr id="225" name="Google Shape;225;p21"/>
          <p:cNvSpPr txBox="1"/>
          <p:nvPr/>
        </p:nvSpPr>
        <p:spPr>
          <a:xfrm>
            <a:off x="667445" y="4305962"/>
            <a:ext cx="31039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Noga je od stola.</a:t>
            </a:r>
            <a:endParaRPr sz="2400" dirty="0"/>
          </a:p>
        </p:txBody>
      </p:sp>
      <p:sp>
        <p:nvSpPr>
          <p:cNvPr id="226" name="Google Shape;226;p21"/>
          <p:cNvSpPr txBox="1"/>
          <p:nvPr/>
        </p:nvSpPr>
        <p:spPr>
          <a:xfrm>
            <a:off x="656323" y="4848996"/>
            <a:ext cx="3553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 od auta je na stolu.</a:t>
            </a:r>
            <a:endParaRPr sz="2400" dirty="0"/>
          </a:p>
        </p:txBody>
      </p:sp>
      <p:sp>
        <p:nvSpPr>
          <p:cNvPr id="227" name="Google Shape;227;p21"/>
          <p:cNvSpPr txBox="1"/>
          <p:nvPr/>
        </p:nvSpPr>
        <p:spPr>
          <a:xfrm>
            <a:off x="5486721" y="1858865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28" name="Google Shape;228;p21"/>
          <p:cNvSpPr txBox="1"/>
          <p:nvPr/>
        </p:nvSpPr>
        <p:spPr>
          <a:xfrm>
            <a:off x="5405329" y="3015828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29" name="Google Shape;229;p21"/>
          <p:cNvSpPr txBox="1"/>
          <p:nvPr/>
        </p:nvSpPr>
        <p:spPr>
          <a:xfrm>
            <a:off x="5347305" y="2445729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5357923" y="3650431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5345267" y="4323037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5345267" y="4904442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7510702" y="3101718"/>
            <a:ext cx="39322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upotrebljava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kad imenicom u genitivu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označujemo da nešto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pripada nekom živom biću.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607</Words>
  <Application>Microsoft Office PowerPoint</Application>
  <PresentationFormat>Široki zaslon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Impact</vt:lpstr>
      <vt:lpstr>Arial</vt:lpstr>
      <vt:lpstr>Erica One</vt:lpstr>
      <vt:lpstr>Calibri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2020-09-10T18:59:18Z</dcterms:modified>
</cp:coreProperties>
</file>